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9"/>
  </p:notesMasterIdLst>
  <p:sldIdLst>
    <p:sldId id="256" r:id="rId2"/>
    <p:sldId id="261" r:id="rId3"/>
    <p:sldId id="271" r:id="rId4"/>
    <p:sldId id="257" r:id="rId5"/>
    <p:sldId id="272" r:id="rId6"/>
    <p:sldId id="258" r:id="rId7"/>
    <p:sldId id="259" r:id="rId8"/>
    <p:sldId id="279" r:id="rId9"/>
    <p:sldId id="273" r:id="rId10"/>
    <p:sldId id="260" r:id="rId11"/>
    <p:sldId id="275" r:id="rId12"/>
    <p:sldId id="262" r:id="rId13"/>
    <p:sldId id="263" r:id="rId14"/>
    <p:sldId id="274" r:id="rId15"/>
    <p:sldId id="264" r:id="rId16"/>
    <p:sldId id="269" r:id="rId17"/>
    <p:sldId id="277" r:id="rId18"/>
    <p:sldId id="295" r:id="rId19"/>
    <p:sldId id="270" r:id="rId20"/>
    <p:sldId id="265" r:id="rId21"/>
    <p:sldId id="281" r:id="rId22"/>
    <p:sldId id="282" r:id="rId23"/>
    <p:sldId id="283" r:id="rId24"/>
    <p:sldId id="284" r:id="rId25"/>
    <p:sldId id="286" r:id="rId26"/>
    <p:sldId id="285" r:id="rId27"/>
    <p:sldId id="297" r:id="rId28"/>
    <p:sldId id="289" r:id="rId29"/>
    <p:sldId id="287" r:id="rId30"/>
    <p:sldId id="288" r:id="rId31"/>
    <p:sldId id="290" r:id="rId32"/>
    <p:sldId id="291" r:id="rId33"/>
    <p:sldId id="292" r:id="rId34"/>
    <p:sldId id="266" r:id="rId35"/>
    <p:sldId id="293" r:id="rId36"/>
    <p:sldId id="276" r:id="rId37"/>
    <p:sldId id="267" r:id="rId3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0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D0AA64-7F79-428C-8924-36ED972FAB3E}" type="datetimeFigureOut">
              <a:rPr lang="en-NZ" smtClean="0"/>
              <a:pPr/>
              <a:t>20/02/2013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96263F-FF51-43AF-8308-CC39BC710BB3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9992587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58F0B-B234-43D3-B289-3964D5BD6FF0}" type="datetimeFigureOut">
              <a:rPr lang="en-NZ" smtClean="0"/>
              <a:pPr/>
              <a:t>20/02/2013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E1AE7-D12E-4C4E-9F0F-5F0AF361518C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58F0B-B234-43D3-B289-3964D5BD6FF0}" type="datetimeFigureOut">
              <a:rPr lang="en-NZ" smtClean="0"/>
              <a:pPr/>
              <a:t>20/02/2013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E1AE7-D12E-4C4E-9F0F-5F0AF361518C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58F0B-B234-43D3-B289-3964D5BD6FF0}" type="datetimeFigureOut">
              <a:rPr lang="en-NZ" smtClean="0"/>
              <a:pPr/>
              <a:t>20/02/2013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E1AE7-D12E-4C4E-9F0F-5F0AF361518C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58F0B-B234-43D3-B289-3964D5BD6FF0}" type="datetimeFigureOut">
              <a:rPr lang="en-NZ" smtClean="0"/>
              <a:pPr/>
              <a:t>20/02/2013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E1AE7-D12E-4C4E-9F0F-5F0AF361518C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58F0B-B234-43D3-B289-3964D5BD6FF0}" type="datetimeFigureOut">
              <a:rPr lang="en-NZ" smtClean="0"/>
              <a:pPr/>
              <a:t>20/02/2013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E1AE7-D12E-4C4E-9F0F-5F0AF361518C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58F0B-B234-43D3-B289-3964D5BD6FF0}" type="datetimeFigureOut">
              <a:rPr lang="en-NZ" smtClean="0"/>
              <a:pPr/>
              <a:t>20/02/2013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E1AE7-D12E-4C4E-9F0F-5F0AF361518C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58F0B-B234-43D3-B289-3964D5BD6FF0}" type="datetimeFigureOut">
              <a:rPr lang="en-NZ" smtClean="0"/>
              <a:pPr/>
              <a:t>20/02/2013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E1AE7-D12E-4C4E-9F0F-5F0AF361518C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58F0B-B234-43D3-B289-3964D5BD6FF0}" type="datetimeFigureOut">
              <a:rPr lang="en-NZ" smtClean="0"/>
              <a:pPr/>
              <a:t>20/02/2013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E1AE7-D12E-4C4E-9F0F-5F0AF361518C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58F0B-B234-43D3-B289-3964D5BD6FF0}" type="datetimeFigureOut">
              <a:rPr lang="en-NZ" smtClean="0"/>
              <a:pPr/>
              <a:t>20/02/2013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E1AE7-D12E-4C4E-9F0F-5F0AF361518C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58F0B-B234-43D3-B289-3964D5BD6FF0}" type="datetimeFigureOut">
              <a:rPr lang="en-NZ" smtClean="0"/>
              <a:pPr/>
              <a:t>20/02/2013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E1AE7-D12E-4C4E-9F0F-5F0AF361518C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58F0B-B234-43D3-B289-3964D5BD6FF0}" type="datetimeFigureOut">
              <a:rPr lang="en-NZ" smtClean="0"/>
              <a:pPr/>
              <a:t>20/02/2013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E1AE7-D12E-4C4E-9F0F-5F0AF361518C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A58F0B-B234-43D3-B289-3964D5BD6FF0}" type="datetimeFigureOut">
              <a:rPr lang="en-NZ" smtClean="0"/>
              <a:pPr/>
              <a:t>20/02/2013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3E1AE7-D12E-4C4E-9F0F-5F0AF361518C}" type="slidenum">
              <a:rPr lang="en-NZ" smtClean="0"/>
              <a:pPr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251520" y="1052736"/>
            <a:ext cx="8639944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NZ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</a:t>
            </a:r>
            <a:r>
              <a:rPr kumimoji="0" lang="en-NZ" sz="3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The Unauthorised Updated Version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NZ" sz="3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</a:t>
            </a:r>
            <a:r>
              <a:rPr kumimoji="0" lang="en-NZ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of </a:t>
            </a:r>
            <a:r>
              <a:rPr kumimoji="0" lang="en-NZ" sz="3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the History </a:t>
            </a:r>
            <a:r>
              <a:rPr kumimoji="0" lang="en-NZ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of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NZ" sz="3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NZ" sz="3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Te Kāhui Tāwharautanga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NZ" sz="32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NZ" sz="3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          </a:t>
            </a:r>
            <a:r>
              <a:rPr kumimoji="0" lang="en-NZ" sz="3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o Ngā Rongoā</a:t>
            </a:r>
            <a:endParaRPr kumimoji="0" lang="en-NZ" sz="3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NZ" sz="3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NZ" sz="3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And Te Kāhui Rongoā (Trust)</a:t>
            </a:r>
            <a:endParaRPr kumimoji="0" lang="en-NZ" sz="3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NZ" sz="16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NZ" sz="16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NZ" sz="1600" b="1" i="1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NZ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Hui </a:t>
            </a:r>
            <a:r>
              <a:rPr kumimoji="0" lang="en-NZ" sz="16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Tanguru</a:t>
            </a:r>
            <a:r>
              <a:rPr kumimoji="0" lang="en-NZ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2013</a:t>
            </a:r>
            <a:endParaRPr kumimoji="0" lang="en-NZ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3" descr="00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24744"/>
            <a:ext cx="1512168" cy="4562530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70568" y="2455986"/>
            <a:ext cx="69167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7200" dirty="0"/>
              <a:t>Ka </a:t>
            </a:r>
            <a:r>
              <a:rPr lang="en-NZ" sz="7200" dirty="0" err="1"/>
              <a:t>mau</a:t>
            </a:r>
            <a:r>
              <a:rPr lang="en-NZ" sz="7200" dirty="0"/>
              <a:t> te </a:t>
            </a:r>
            <a:r>
              <a:rPr lang="en-NZ" sz="7200" dirty="0" err="1"/>
              <a:t>wehi</a:t>
            </a:r>
            <a:r>
              <a:rPr lang="en-NZ" sz="7200" dirty="0"/>
              <a:t>!! </a:t>
            </a:r>
            <a:endParaRPr lang="en-NZ" sz="4800" dirty="0"/>
          </a:p>
        </p:txBody>
      </p:sp>
      <p:pic>
        <p:nvPicPr>
          <p:cNvPr id="4" name="Picture 3" descr="00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0853" y="5238603"/>
            <a:ext cx="576064" cy="1296144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933" y="1844824"/>
            <a:ext cx="828092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200" dirty="0" smtClean="0"/>
              <a:t>A, ka </a:t>
            </a:r>
            <a:r>
              <a:rPr lang="en-NZ" sz="3200" dirty="0" err="1"/>
              <a:t>haruru</a:t>
            </a:r>
            <a:r>
              <a:rPr lang="en-NZ" sz="3200" dirty="0"/>
              <a:t> ana te </a:t>
            </a:r>
            <a:r>
              <a:rPr lang="en-NZ" sz="3200" dirty="0" err="1"/>
              <a:t>whenua</a:t>
            </a:r>
            <a:r>
              <a:rPr lang="en-NZ" sz="3200" dirty="0"/>
              <a:t> i Ngati Kahungunu a, ka puta mai ko Te Maari Joe </a:t>
            </a:r>
            <a:r>
              <a:rPr lang="en-NZ" sz="3200" dirty="0" err="1"/>
              <a:t>raua</a:t>
            </a:r>
            <a:r>
              <a:rPr lang="en-NZ" sz="3200" dirty="0"/>
              <a:t> ko Frances </a:t>
            </a:r>
            <a:r>
              <a:rPr lang="en-NZ" sz="3200" dirty="0" err="1" smtClean="0"/>
              <a:t>Smiler</a:t>
            </a:r>
            <a:r>
              <a:rPr lang="en-NZ" sz="3200" dirty="0" smtClean="0"/>
              <a:t>-Edwards</a:t>
            </a:r>
            <a:r>
              <a:rPr lang="en-NZ" sz="3200" dirty="0" smtClean="0"/>
              <a:t>. </a:t>
            </a:r>
            <a:r>
              <a:rPr lang="en-NZ" sz="3200" dirty="0" smtClean="0"/>
              <a:t> Fine champions indeed.</a:t>
            </a:r>
            <a:endParaRPr lang="en-NZ" sz="3200" dirty="0" smtClean="0"/>
          </a:p>
          <a:p>
            <a:endParaRPr lang="en-NZ" sz="3200" dirty="0"/>
          </a:p>
          <a:p>
            <a:r>
              <a:rPr lang="en-NZ" sz="3200" dirty="0" smtClean="0"/>
              <a:t>Ka </a:t>
            </a:r>
            <a:r>
              <a:rPr lang="en-NZ" sz="3200" dirty="0" err="1" smtClean="0"/>
              <a:t>taupatupatu</a:t>
            </a:r>
            <a:r>
              <a:rPr lang="en-NZ" sz="3200" dirty="0" smtClean="0"/>
              <a:t> nga whanau </a:t>
            </a:r>
            <a:r>
              <a:rPr lang="en-NZ" sz="3200" dirty="0" err="1" smtClean="0"/>
              <a:t>maha</a:t>
            </a:r>
            <a:r>
              <a:rPr lang="en-NZ" sz="3200" dirty="0" smtClean="0"/>
              <a:t> </a:t>
            </a:r>
            <a:r>
              <a:rPr lang="en-NZ" sz="3200" dirty="0" smtClean="0"/>
              <a:t>o </a:t>
            </a:r>
            <a:r>
              <a:rPr lang="en-NZ" sz="3200" b="1" dirty="0"/>
              <a:t>Waiariki</a:t>
            </a:r>
            <a:r>
              <a:rPr lang="en-NZ" sz="3200" dirty="0"/>
              <a:t> </a:t>
            </a:r>
            <a:r>
              <a:rPr lang="en-NZ" sz="3200" dirty="0" smtClean="0"/>
              <a:t>a ka </a:t>
            </a:r>
            <a:r>
              <a:rPr lang="en-NZ" sz="3200" dirty="0" err="1" smtClean="0"/>
              <a:t>tukuna</a:t>
            </a:r>
            <a:r>
              <a:rPr lang="en-NZ" sz="3200" dirty="0" smtClean="0"/>
              <a:t> mai o </a:t>
            </a:r>
            <a:r>
              <a:rPr lang="en-NZ" sz="3200" dirty="0" err="1" smtClean="0"/>
              <a:t>ratou</a:t>
            </a:r>
            <a:r>
              <a:rPr lang="en-NZ" sz="3200" dirty="0" smtClean="0"/>
              <a:t> </a:t>
            </a:r>
            <a:r>
              <a:rPr lang="en-NZ" sz="3200" dirty="0" err="1" smtClean="0"/>
              <a:t>wahina</a:t>
            </a:r>
            <a:r>
              <a:rPr lang="en-NZ" sz="3200" dirty="0" smtClean="0"/>
              <a:t> </a:t>
            </a:r>
            <a:r>
              <a:rPr lang="en-NZ" sz="3200" dirty="0" err="1" smtClean="0"/>
              <a:t>toa</a:t>
            </a:r>
            <a:r>
              <a:rPr lang="en-NZ" sz="3200" dirty="0" smtClean="0"/>
              <a:t> a </a:t>
            </a:r>
            <a:r>
              <a:rPr lang="en-NZ" sz="3200" dirty="0"/>
              <a:t>Marie Stewart and Rita Tupe.</a:t>
            </a:r>
          </a:p>
        </p:txBody>
      </p:sp>
      <p:pic>
        <p:nvPicPr>
          <p:cNvPr id="3" name="Picture 2" descr="00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0853" y="5238603"/>
            <a:ext cx="576064" cy="1296144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3688" y="2450224"/>
            <a:ext cx="41404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7200" dirty="0" smtClean="0"/>
              <a:t>Tau ke!!</a:t>
            </a:r>
            <a:endParaRPr lang="en-NZ" sz="7200" dirty="0"/>
          </a:p>
        </p:txBody>
      </p:sp>
      <p:pic>
        <p:nvPicPr>
          <p:cNvPr id="4" name="Picture 3" descr="00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0853" y="5238603"/>
            <a:ext cx="576064" cy="1296144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772816"/>
            <a:ext cx="835292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200" dirty="0" smtClean="0"/>
              <a:t>Now don’t forget Te </a:t>
            </a:r>
            <a:r>
              <a:rPr lang="en-AU" sz="3200" dirty="0" smtClean="0"/>
              <a:t>Kāhui Tāwharautanga </a:t>
            </a:r>
            <a:r>
              <a:rPr lang="en-AU" sz="3200" dirty="0" smtClean="0"/>
              <a:t>mo Nga Rongoa was already imbued with the wisdom and wonder of her ancestral past and her main goal back then was to surround herself with a  whānau e matatau ana ki </a:t>
            </a:r>
            <a:r>
              <a:rPr lang="en-AU" sz="3200" dirty="0" err="1" smtClean="0"/>
              <a:t>ngā</a:t>
            </a:r>
            <a:r>
              <a:rPr lang="en-AU" sz="3200" dirty="0" smtClean="0"/>
              <a:t> mahi o tēnei ao hurihuri. </a:t>
            </a:r>
          </a:p>
          <a:p>
            <a:endParaRPr lang="en-AU" sz="3200" dirty="0"/>
          </a:p>
        </p:txBody>
      </p:sp>
      <p:pic>
        <p:nvPicPr>
          <p:cNvPr id="4" name="Picture 3" descr="00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0853" y="5238603"/>
            <a:ext cx="576064" cy="1296144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2132856"/>
            <a:ext cx="8352928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200" dirty="0" smtClean="0"/>
              <a:t>She watched excitedly from the sidelines as one by one her champions were selected from each </a:t>
            </a:r>
            <a:r>
              <a:rPr lang="en-AU" sz="3200" dirty="0" smtClean="0"/>
              <a:t>rohe </a:t>
            </a:r>
            <a:r>
              <a:rPr lang="en-AU" sz="3200" dirty="0" smtClean="0"/>
              <a:t>to form a whanau that she could trust to bring her into the twentieth century.</a:t>
            </a:r>
          </a:p>
          <a:p>
            <a:endParaRPr lang="en-AU" sz="3200" dirty="0"/>
          </a:p>
          <a:p>
            <a:endParaRPr lang="en-NZ" dirty="0"/>
          </a:p>
        </p:txBody>
      </p:sp>
      <p:pic>
        <p:nvPicPr>
          <p:cNvPr id="4" name="Picture 3" descr="00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0853" y="5238603"/>
            <a:ext cx="576064" cy="1296144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2527449"/>
            <a:ext cx="79573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200" dirty="0" smtClean="0"/>
              <a:t>There were still five rohe left to send their </a:t>
            </a:r>
            <a:r>
              <a:rPr lang="en-AU" sz="3200" dirty="0" err="1" smtClean="0"/>
              <a:t>toa</a:t>
            </a:r>
            <a:r>
              <a:rPr lang="en-AU" sz="3200" dirty="0" smtClean="0"/>
              <a:t> </a:t>
            </a:r>
            <a:r>
              <a:rPr lang="en-AU" sz="3200" dirty="0" err="1" smtClean="0"/>
              <a:t>tane</a:t>
            </a:r>
            <a:r>
              <a:rPr lang="en-AU" sz="3200" dirty="0" smtClean="0"/>
              <a:t> me o </a:t>
            </a:r>
            <a:r>
              <a:rPr lang="en-AU" sz="3200" dirty="0" err="1" smtClean="0"/>
              <a:t>ratou</a:t>
            </a:r>
            <a:r>
              <a:rPr lang="en-AU" sz="3200" dirty="0" smtClean="0"/>
              <a:t> </a:t>
            </a:r>
            <a:r>
              <a:rPr lang="en-AU" sz="3200" dirty="0" err="1" smtClean="0"/>
              <a:t>toa</a:t>
            </a:r>
            <a:r>
              <a:rPr lang="en-AU" sz="3200" dirty="0" smtClean="0"/>
              <a:t> wahine to her side.</a:t>
            </a:r>
            <a:endParaRPr lang="en-NZ" sz="3200" dirty="0"/>
          </a:p>
        </p:txBody>
      </p:sp>
      <p:pic>
        <p:nvPicPr>
          <p:cNvPr id="4" name="Picture 3" descr="00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0853" y="5238603"/>
            <a:ext cx="576064" cy="1296144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340768"/>
            <a:ext cx="8496944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200" dirty="0"/>
              <a:t>And so Kereopa Ratapu and Sean Delaney </a:t>
            </a:r>
            <a:r>
              <a:rPr lang="en-NZ" sz="3200" dirty="0" smtClean="0"/>
              <a:t>proudly took their place in the whanau as mangai for the eight roopu of </a:t>
            </a:r>
            <a:r>
              <a:rPr lang="en-NZ" sz="3200" b="1" dirty="0" smtClean="0"/>
              <a:t>Te Tau Ihu </a:t>
            </a:r>
            <a:r>
              <a:rPr lang="en-NZ" sz="3200" dirty="0" smtClean="0"/>
              <a:t>o te </a:t>
            </a:r>
            <a:r>
              <a:rPr lang="en-NZ" sz="3200" dirty="0" err="1" smtClean="0"/>
              <a:t>Waka</a:t>
            </a:r>
            <a:r>
              <a:rPr lang="en-NZ" sz="3200" dirty="0" smtClean="0"/>
              <a:t> a Maui.</a:t>
            </a:r>
          </a:p>
          <a:p>
            <a:endParaRPr lang="en-NZ" sz="3200" dirty="0"/>
          </a:p>
          <a:p>
            <a:r>
              <a:rPr lang="en-NZ" sz="3200" dirty="0" smtClean="0"/>
              <a:t>A, ka </a:t>
            </a:r>
            <a:r>
              <a:rPr lang="en-NZ" sz="3200" dirty="0" err="1" smtClean="0"/>
              <a:t>piupiu</a:t>
            </a:r>
            <a:r>
              <a:rPr lang="en-NZ" sz="3200" dirty="0" smtClean="0"/>
              <a:t> haere te </a:t>
            </a:r>
            <a:r>
              <a:rPr lang="en-NZ" sz="3200" dirty="0" err="1" smtClean="0"/>
              <a:t>hiku</a:t>
            </a:r>
            <a:r>
              <a:rPr lang="en-NZ" sz="3200" dirty="0" smtClean="0"/>
              <a:t> o te </a:t>
            </a:r>
            <a:r>
              <a:rPr lang="en-NZ" sz="3200" dirty="0" err="1" smtClean="0"/>
              <a:t>tohora</a:t>
            </a:r>
            <a:r>
              <a:rPr lang="en-NZ" sz="3200" dirty="0" smtClean="0"/>
              <a:t>,  a ka puta mai a Ramari Oliphant-Stewart </a:t>
            </a:r>
            <a:r>
              <a:rPr lang="en-NZ" sz="3200" dirty="0" err="1" smtClean="0"/>
              <a:t>raua</a:t>
            </a:r>
            <a:r>
              <a:rPr lang="en-NZ" sz="3200" dirty="0" smtClean="0"/>
              <a:t> ko Muriel </a:t>
            </a:r>
            <a:r>
              <a:rPr lang="en-NZ" sz="3200" dirty="0" err="1" smtClean="0"/>
              <a:t>Johnstone</a:t>
            </a:r>
            <a:r>
              <a:rPr lang="en-NZ" sz="3200" dirty="0" smtClean="0"/>
              <a:t>, a,</a:t>
            </a:r>
            <a:r>
              <a:rPr lang="en-NZ" sz="3200" dirty="0" smtClean="0"/>
              <a:t> ka </a:t>
            </a:r>
            <a:r>
              <a:rPr lang="en-NZ" sz="3200" dirty="0" smtClean="0"/>
              <a:t>menemene haere a </a:t>
            </a:r>
            <a:r>
              <a:rPr lang="en-NZ" sz="3200" b="1" dirty="0" smtClean="0"/>
              <a:t>Kai Tahu</a:t>
            </a:r>
            <a:r>
              <a:rPr lang="en-NZ" sz="3200" dirty="0" smtClean="0"/>
              <a:t>.  </a:t>
            </a:r>
            <a:endParaRPr lang="en-NZ" sz="3200" dirty="0"/>
          </a:p>
          <a:p>
            <a:endParaRPr lang="en-NZ" dirty="0"/>
          </a:p>
        </p:txBody>
      </p:sp>
      <p:pic>
        <p:nvPicPr>
          <p:cNvPr id="5" name="Picture 4" descr="00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0853" y="5238603"/>
            <a:ext cx="576064" cy="1296144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58641" y="1412776"/>
            <a:ext cx="849694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3200" dirty="0" smtClean="0"/>
              <a:t>Now this left only Te </a:t>
            </a:r>
            <a:r>
              <a:rPr lang="en-NZ" sz="3200" dirty="0" err="1" smtClean="0"/>
              <a:t>Taihauauru</a:t>
            </a:r>
            <a:r>
              <a:rPr lang="en-NZ" sz="3200" dirty="0" smtClean="0"/>
              <a:t> to choose their warriors.  </a:t>
            </a:r>
          </a:p>
          <a:p>
            <a:endParaRPr lang="en-NZ" sz="3200" dirty="0"/>
          </a:p>
          <a:p>
            <a:r>
              <a:rPr lang="en-NZ" sz="3200" dirty="0" smtClean="0"/>
              <a:t>Well …. they decided to combine their resources mai i te </a:t>
            </a:r>
            <a:r>
              <a:rPr lang="en-NZ" sz="3200" dirty="0" err="1" smtClean="0"/>
              <a:t>Maunga</a:t>
            </a:r>
            <a:r>
              <a:rPr lang="en-NZ" sz="3200" dirty="0" smtClean="0"/>
              <a:t> </a:t>
            </a:r>
            <a:r>
              <a:rPr lang="en-NZ" sz="3200" dirty="0" err="1" smtClean="0"/>
              <a:t>teitei</a:t>
            </a:r>
            <a:r>
              <a:rPr lang="en-NZ" sz="3200" dirty="0" smtClean="0"/>
              <a:t> o Taranaki, tae atu ki te Awa Tapu o Whanganui </a:t>
            </a:r>
            <a:r>
              <a:rPr lang="en-NZ" sz="3200" dirty="0" err="1" smtClean="0"/>
              <a:t>nei</a:t>
            </a:r>
            <a:r>
              <a:rPr lang="en-NZ" sz="3200" dirty="0" smtClean="0"/>
              <a:t>, a, tae noa ki te Upoko o Te Ika. </a:t>
            </a:r>
            <a:endParaRPr lang="en-NZ" sz="3200" dirty="0"/>
          </a:p>
        </p:txBody>
      </p:sp>
      <p:pic>
        <p:nvPicPr>
          <p:cNvPr id="3" name="Picture 2" descr="00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0853" y="5238603"/>
            <a:ext cx="576064" cy="1296144"/>
          </a:xfrm>
          <a:prstGeom prst="rect">
            <a:avLst/>
          </a:prstGeom>
          <a:noFill/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136106816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3568" y="1052736"/>
            <a:ext cx="741682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3200" dirty="0" smtClean="0"/>
              <a:t>You see they were clever.  They ensured </a:t>
            </a:r>
            <a:r>
              <a:rPr lang="en-NZ" sz="3200" dirty="0"/>
              <a:t>that their many whanau </a:t>
            </a:r>
            <a:r>
              <a:rPr lang="en-NZ" sz="3200" dirty="0" smtClean="0"/>
              <a:t>throughout the three rohe knew </a:t>
            </a:r>
            <a:r>
              <a:rPr lang="en-NZ" sz="3200" dirty="0"/>
              <a:t>exactly what was needed to fulfil the role of champion for rongoa Maori and Te </a:t>
            </a:r>
            <a:r>
              <a:rPr lang="en-NZ" sz="3200" dirty="0" smtClean="0"/>
              <a:t>Kāhui Tāwharautanga </a:t>
            </a:r>
            <a:r>
              <a:rPr lang="en-NZ" sz="3200" dirty="0"/>
              <a:t>mo Nga </a:t>
            </a:r>
            <a:r>
              <a:rPr lang="en-NZ" sz="3200" dirty="0" smtClean="0"/>
              <a:t>Rongoa.</a:t>
            </a:r>
          </a:p>
          <a:p>
            <a:endParaRPr lang="en-NZ" sz="3200" dirty="0"/>
          </a:p>
          <a:p>
            <a:r>
              <a:rPr lang="en-NZ" sz="3200" dirty="0" smtClean="0"/>
              <a:t>They organised hui, after hui, after hui, after hui.  </a:t>
            </a:r>
            <a:endParaRPr lang="en-NZ" sz="3200" dirty="0"/>
          </a:p>
        </p:txBody>
      </p:sp>
      <p:pic>
        <p:nvPicPr>
          <p:cNvPr id="3" name="Picture 2" descr="00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0853" y="5238603"/>
            <a:ext cx="576064" cy="1296144"/>
          </a:xfrm>
          <a:prstGeom prst="rect">
            <a:avLst/>
          </a:prstGeom>
          <a:noFill/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398362732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5536" y="1628800"/>
            <a:ext cx="835292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200" dirty="0" smtClean="0"/>
              <a:t>Te Upoko o Te Ika hosted three of those hui mo rongoa.  Ka rawe!  We talked rongoa, we sang rongoa, we ate rongoa and at the beginning of </a:t>
            </a:r>
            <a:r>
              <a:rPr lang="en-NZ" sz="3200" dirty="0" err="1" smtClean="0"/>
              <a:t>Pipiri</a:t>
            </a:r>
            <a:r>
              <a:rPr lang="en-NZ" sz="3200" dirty="0" smtClean="0"/>
              <a:t> last year </a:t>
            </a:r>
            <a:r>
              <a:rPr lang="en-NZ" sz="3200" b="1" dirty="0" smtClean="0"/>
              <a:t>Te Upoko o Te Ika </a:t>
            </a:r>
            <a:r>
              <a:rPr lang="en-NZ" sz="3200" dirty="0" smtClean="0"/>
              <a:t>proudly presented Sharlene Maoate</a:t>
            </a:r>
            <a:r>
              <a:rPr lang="en-NZ" sz="3200" dirty="0" smtClean="0"/>
              <a:t>-Davis and Fred Allen to Te Kāhui Tāwharautanga mo Nga Rongoa.</a:t>
            </a:r>
            <a:endParaRPr lang="en-NZ" sz="3200" dirty="0"/>
          </a:p>
        </p:txBody>
      </p:sp>
      <p:pic>
        <p:nvPicPr>
          <p:cNvPr id="5" name="Picture 4" descr="00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0853" y="5238603"/>
            <a:ext cx="576064" cy="1296144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1268760"/>
            <a:ext cx="8352928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200" dirty="0"/>
              <a:t>It has been over a year now.  </a:t>
            </a:r>
            <a:endParaRPr lang="en-NZ" sz="3200" dirty="0" smtClean="0"/>
          </a:p>
          <a:p>
            <a:endParaRPr lang="en-NZ" sz="3200" dirty="0"/>
          </a:p>
          <a:p>
            <a:r>
              <a:rPr lang="en-NZ" sz="3200" dirty="0" smtClean="0"/>
              <a:t>Time </a:t>
            </a:r>
            <a:r>
              <a:rPr lang="en-NZ" sz="3200" dirty="0"/>
              <a:t>sure has flown since Te Kāhui Tāwharautanga mo Ngā Rongoā made her first appearance.  Panguru Marae and November 2011 seem such a long time ago… well it is really.  </a:t>
            </a:r>
            <a:endParaRPr lang="en-NZ" sz="3200" dirty="0" smtClean="0"/>
          </a:p>
          <a:p>
            <a:endParaRPr lang="en-NZ" sz="3200" dirty="0"/>
          </a:p>
          <a:p>
            <a:r>
              <a:rPr lang="en-NZ" sz="3200" dirty="0" smtClean="0"/>
              <a:t>Her </a:t>
            </a:r>
            <a:r>
              <a:rPr lang="en-NZ" sz="3200" dirty="0"/>
              <a:t>entire life time!</a:t>
            </a:r>
          </a:p>
        </p:txBody>
      </p:sp>
      <p:pic>
        <p:nvPicPr>
          <p:cNvPr id="5" name="Picture 4" descr="00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0853" y="5238603"/>
            <a:ext cx="576064" cy="1296144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988840"/>
            <a:ext cx="8424936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200" dirty="0" smtClean="0"/>
              <a:t>Proud parents Ngā Ringa Whakahaere and Te Paepae Matua </a:t>
            </a:r>
            <a:r>
              <a:rPr lang="en-NZ" sz="3200" dirty="0" smtClean="0"/>
              <a:t>could see that their </a:t>
            </a:r>
            <a:r>
              <a:rPr lang="en-NZ" sz="3200" dirty="0" err="1" smtClean="0"/>
              <a:t>pepe</a:t>
            </a:r>
            <a:r>
              <a:rPr lang="en-NZ" sz="3200" dirty="0" smtClean="0"/>
              <a:t> would be well looked after.</a:t>
            </a:r>
            <a:endParaRPr lang="en-NZ" sz="3200" dirty="0" smtClean="0"/>
          </a:p>
          <a:p>
            <a:endParaRPr lang="en-NZ" dirty="0"/>
          </a:p>
        </p:txBody>
      </p:sp>
      <p:pic>
        <p:nvPicPr>
          <p:cNvPr id="4" name="Picture 3" descr="00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0853" y="5238603"/>
            <a:ext cx="576064" cy="1296144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7950" y="1691563"/>
            <a:ext cx="828092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3200" dirty="0" smtClean="0"/>
              <a:t>Ka </a:t>
            </a:r>
            <a:r>
              <a:rPr lang="en-NZ" sz="3200" dirty="0" err="1" smtClean="0"/>
              <a:t>pukana</a:t>
            </a:r>
            <a:r>
              <a:rPr lang="en-NZ" sz="3200" dirty="0" smtClean="0"/>
              <a:t> atu te </a:t>
            </a:r>
            <a:r>
              <a:rPr lang="en-NZ" sz="3200" dirty="0" err="1" smtClean="0"/>
              <a:t>maunga</a:t>
            </a:r>
            <a:r>
              <a:rPr lang="en-NZ" sz="3200" dirty="0" smtClean="0"/>
              <a:t> </a:t>
            </a:r>
            <a:r>
              <a:rPr lang="en-NZ" sz="3200" dirty="0" err="1" smtClean="0"/>
              <a:t>teitei</a:t>
            </a:r>
            <a:r>
              <a:rPr lang="en-NZ" sz="3200" dirty="0" smtClean="0"/>
              <a:t> o </a:t>
            </a:r>
            <a:r>
              <a:rPr lang="en-NZ" sz="3200" b="1" dirty="0" smtClean="0"/>
              <a:t>Taranaki</a:t>
            </a:r>
            <a:r>
              <a:rPr lang="en-NZ" sz="3200" dirty="0" smtClean="0"/>
              <a:t> ki nga </a:t>
            </a:r>
            <a:r>
              <a:rPr lang="en-NZ" sz="3200" dirty="0" err="1" smtClean="0"/>
              <a:t>toa</a:t>
            </a:r>
            <a:r>
              <a:rPr lang="en-NZ" sz="3200" dirty="0" smtClean="0"/>
              <a:t> already chosen throughout the motu, a ka </a:t>
            </a:r>
            <a:r>
              <a:rPr lang="en-NZ" sz="3200" dirty="0" err="1" smtClean="0"/>
              <a:t>whakaaro</a:t>
            </a:r>
            <a:r>
              <a:rPr lang="en-NZ" sz="3200" dirty="0" smtClean="0"/>
              <a:t> ko nga </a:t>
            </a:r>
            <a:r>
              <a:rPr lang="en-NZ" sz="3200" dirty="0" err="1" smtClean="0"/>
              <a:t>wahine</a:t>
            </a:r>
            <a:r>
              <a:rPr lang="en-NZ" sz="3200" dirty="0" smtClean="0"/>
              <a:t> </a:t>
            </a:r>
            <a:r>
              <a:rPr lang="en-NZ" sz="3200" dirty="0" err="1" smtClean="0"/>
              <a:t>toa</a:t>
            </a:r>
            <a:r>
              <a:rPr lang="en-NZ" sz="3200" dirty="0" smtClean="0"/>
              <a:t> a Colleen Tuuta and Ngaropi Cameron would be the ones to carry His aspirations for rongoa and His iwi.</a:t>
            </a:r>
            <a:endParaRPr lang="en-NZ" sz="3200" dirty="0"/>
          </a:p>
        </p:txBody>
      </p:sp>
      <p:pic>
        <p:nvPicPr>
          <p:cNvPr id="3" name="Picture 2" descr="00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0853" y="5238603"/>
            <a:ext cx="576064" cy="1296144"/>
          </a:xfrm>
          <a:prstGeom prst="rect">
            <a:avLst/>
          </a:prstGeom>
          <a:noFill/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332385550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0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0853" y="5238603"/>
            <a:ext cx="576064" cy="1296144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3" name="Rectangle 2"/>
          <p:cNvSpPr/>
          <p:nvPr/>
        </p:nvSpPr>
        <p:spPr>
          <a:xfrm>
            <a:off x="2195736" y="2527207"/>
            <a:ext cx="445806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7200" dirty="0" smtClean="0"/>
              <a:t>Ka rawe!!</a:t>
            </a:r>
            <a:endParaRPr lang="en-NZ" sz="7200" dirty="0"/>
          </a:p>
        </p:txBody>
      </p:sp>
    </p:spTree>
    <p:extLst>
      <p:ext uri="{BB962C8B-B14F-4D97-AF65-F5344CB8AC3E}">
        <p14:creationId xmlns:p14="http://schemas.microsoft.com/office/powerpoint/2010/main" val="43196405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7950" y="1268760"/>
            <a:ext cx="828092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3200" dirty="0" err="1" smtClean="0"/>
              <a:t>Kotahi</a:t>
            </a:r>
            <a:r>
              <a:rPr lang="en-NZ" sz="3200" dirty="0" smtClean="0"/>
              <a:t> noa iho te rohe kei te </a:t>
            </a:r>
            <a:r>
              <a:rPr lang="en-NZ" sz="3200" dirty="0" err="1" smtClean="0"/>
              <a:t>whakaaro</a:t>
            </a:r>
            <a:r>
              <a:rPr lang="en-NZ" sz="3200" dirty="0" smtClean="0"/>
              <a:t> tonu a, ko matou o te Awa o Whanganui.</a:t>
            </a:r>
          </a:p>
          <a:p>
            <a:endParaRPr lang="en-NZ" sz="3200" dirty="0"/>
          </a:p>
          <a:p>
            <a:r>
              <a:rPr lang="en-NZ" sz="3200" dirty="0" err="1" smtClean="0"/>
              <a:t>Aue</a:t>
            </a:r>
            <a:r>
              <a:rPr lang="en-NZ" sz="3200" dirty="0" smtClean="0"/>
              <a:t>!  </a:t>
            </a:r>
            <a:r>
              <a:rPr lang="en-NZ" sz="3200" dirty="0" err="1" smtClean="0"/>
              <a:t>Aue</a:t>
            </a:r>
            <a:r>
              <a:rPr lang="en-NZ" sz="3200" dirty="0" smtClean="0"/>
              <a:t>!  </a:t>
            </a:r>
            <a:r>
              <a:rPr lang="en-NZ" sz="3200" dirty="0" err="1" smtClean="0"/>
              <a:t>Aue</a:t>
            </a:r>
            <a:r>
              <a:rPr lang="en-NZ" sz="3200" dirty="0" smtClean="0"/>
              <a:t>!</a:t>
            </a:r>
          </a:p>
          <a:p>
            <a:endParaRPr lang="en-NZ" sz="3200" dirty="0"/>
          </a:p>
          <a:p>
            <a:r>
              <a:rPr lang="en-NZ" sz="3200" dirty="0" smtClean="0"/>
              <a:t>Now come on!!  Christine and I were </a:t>
            </a:r>
            <a:r>
              <a:rPr lang="en-NZ" sz="3200" dirty="0" err="1" smtClean="0"/>
              <a:t>soooooo</a:t>
            </a:r>
            <a:r>
              <a:rPr lang="en-NZ" sz="3200" dirty="0" smtClean="0"/>
              <a:t> busy helping our Taranaki whanau and our Te Upoko o Te Ika whanau that we were left to last.</a:t>
            </a:r>
          </a:p>
        </p:txBody>
      </p:sp>
      <p:pic>
        <p:nvPicPr>
          <p:cNvPr id="3" name="Picture 2" descr="00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0853" y="5238603"/>
            <a:ext cx="576064" cy="1296144"/>
          </a:xfrm>
          <a:prstGeom prst="rect">
            <a:avLst/>
          </a:prstGeom>
          <a:noFill/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154313379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95736" y="2527207"/>
            <a:ext cx="445806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7200" dirty="0" err="1" smtClean="0"/>
              <a:t>Oooooo</a:t>
            </a:r>
            <a:r>
              <a:rPr lang="en-NZ" sz="7200" dirty="0" smtClean="0"/>
              <a:t>!!</a:t>
            </a:r>
            <a:endParaRPr lang="en-NZ" sz="7200" dirty="0"/>
          </a:p>
        </p:txBody>
      </p:sp>
      <p:pic>
        <p:nvPicPr>
          <p:cNvPr id="3" name="Picture 2" descr="00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0853" y="5238603"/>
            <a:ext cx="576064" cy="1296144"/>
          </a:xfrm>
          <a:prstGeom prst="rect">
            <a:avLst/>
          </a:prstGeom>
          <a:noFill/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97117850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95736" y="2527207"/>
            <a:ext cx="445806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7200" dirty="0" err="1" smtClean="0"/>
              <a:t>Awwww</a:t>
            </a:r>
            <a:r>
              <a:rPr lang="en-NZ" sz="7200" dirty="0" smtClean="0"/>
              <a:t>!!</a:t>
            </a:r>
            <a:endParaRPr lang="en-NZ" sz="7200" dirty="0"/>
          </a:p>
        </p:txBody>
      </p:sp>
      <p:pic>
        <p:nvPicPr>
          <p:cNvPr id="3" name="Picture 2" descr="00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0853" y="5238603"/>
            <a:ext cx="576064" cy="1296144"/>
          </a:xfrm>
          <a:prstGeom prst="rect">
            <a:avLst/>
          </a:prstGeom>
          <a:noFill/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83039285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69810" y="1700808"/>
            <a:ext cx="828092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3200" dirty="0" smtClean="0"/>
              <a:t>And </a:t>
            </a:r>
            <a:r>
              <a:rPr lang="en-NZ" sz="3200" dirty="0" err="1" smtClean="0"/>
              <a:t>soooooo</a:t>
            </a:r>
            <a:r>
              <a:rPr lang="en-NZ" sz="3200" dirty="0" smtClean="0"/>
              <a:t> after several attempts to make way for others Christine and Marilyn were asked to represent to tatou Awa Tupua i te taha o Te Kāhui Tāwharautanga mo Nga Rongoa.</a:t>
            </a:r>
          </a:p>
          <a:p>
            <a:endParaRPr lang="en-NZ" sz="3200" dirty="0"/>
          </a:p>
          <a:p>
            <a:endParaRPr lang="en-NZ" sz="3200" dirty="0" smtClean="0"/>
          </a:p>
        </p:txBody>
      </p:sp>
      <p:pic>
        <p:nvPicPr>
          <p:cNvPr id="3" name="Picture 2" descr="00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0853" y="5238603"/>
            <a:ext cx="576064" cy="1296144"/>
          </a:xfrm>
          <a:prstGeom prst="rect">
            <a:avLst/>
          </a:prstGeom>
          <a:noFill/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393135734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95736" y="2527207"/>
            <a:ext cx="445806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7200" dirty="0" smtClean="0"/>
              <a:t>He </a:t>
            </a:r>
            <a:r>
              <a:rPr lang="en-NZ" sz="7200" dirty="0" err="1" smtClean="0"/>
              <a:t>honore</a:t>
            </a:r>
            <a:r>
              <a:rPr lang="en-NZ" sz="7200" dirty="0" smtClean="0"/>
              <a:t>!</a:t>
            </a:r>
            <a:endParaRPr lang="en-NZ" sz="7200" dirty="0"/>
          </a:p>
        </p:txBody>
      </p:sp>
      <p:pic>
        <p:nvPicPr>
          <p:cNvPr id="3" name="Picture 2" descr="00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0853" y="5238603"/>
            <a:ext cx="576064" cy="1296144"/>
          </a:xfrm>
          <a:prstGeom prst="rect">
            <a:avLst/>
          </a:prstGeom>
          <a:noFill/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15566473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69810" y="1700808"/>
            <a:ext cx="828092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3200" dirty="0" smtClean="0"/>
              <a:t>A, ka menemene haere Te Kāhui Tāwharautanga mo Nga Rongoa.</a:t>
            </a:r>
          </a:p>
          <a:p>
            <a:endParaRPr lang="en-NZ" sz="3200" dirty="0"/>
          </a:p>
          <a:p>
            <a:r>
              <a:rPr lang="en-NZ" sz="3200" dirty="0" smtClean="0"/>
              <a:t>A smile as wide and as long as our beautiful country.</a:t>
            </a:r>
          </a:p>
          <a:p>
            <a:endParaRPr lang="en-NZ" sz="3200" dirty="0"/>
          </a:p>
          <a:p>
            <a:endParaRPr lang="en-NZ" sz="3200" dirty="0" smtClean="0"/>
          </a:p>
        </p:txBody>
      </p:sp>
      <p:pic>
        <p:nvPicPr>
          <p:cNvPr id="3" name="Picture 2" descr="00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0853" y="5238603"/>
            <a:ext cx="576064" cy="1296144"/>
          </a:xfrm>
          <a:prstGeom prst="rect">
            <a:avLst/>
          </a:prstGeom>
          <a:noFill/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184132141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69810" y="1700808"/>
            <a:ext cx="828092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3200" dirty="0" smtClean="0"/>
              <a:t>At last she felt safe in this ao hurihuri.  </a:t>
            </a:r>
          </a:p>
          <a:p>
            <a:endParaRPr lang="en-NZ" sz="3200" dirty="0"/>
          </a:p>
          <a:p>
            <a:r>
              <a:rPr lang="en-NZ" sz="3200" dirty="0" smtClean="0"/>
              <a:t>She watched as her whanau, Te Kāhui Rongoa rallied together to instil the foundation for her future in this ever changing and challenging world.</a:t>
            </a:r>
            <a:endParaRPr lang="en-NZ" sz="3200" dirty="0"/>
          </a:p>
          <a:p>
            <a:endParaRPr lang="en-NZ" sz="3200" dirty="0" smtClean="0"/>
          </a:p>
        </p:txBody>
      </p:sp>
      <p:pic>
        <p:nvPicPr>
          <p:cNvPr id="3" name="Picture 2" descr="00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0853" y="5238603"/>
            <a:ext cx="576064" cy="1296144"/>
          </a:xfrm>
          <a:prstGeom prst="rect">
            <a:avLst/>
          </a:prstGeom>
          <a:noFill/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344335072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1772816"/>
            <a:ext cx="835292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200" dirty="0"/>
              <a:t>Proud parents, Ngā </a:t>
            </a:r>
            <a:r>
              <a:rPr lang="en-NZ" sz="3200" dirty="0" err="1"/>
              <a:t>Ringa</a:t>
            </a:r>
            <a:r>
              <a:rPr lang="en-NZ" sz="3200" dirty="0"/>
              <a:t> </a:t>
            </a:r>
            <a:r>
              <a:rPr lang="en-NZ" sz="3200" dirty="0" err="1"/>
              <a:t>Whakahaere</a:t>
            </a:r>
            <a:r>
              <a:rPr lang="en-NZ" sz="3200" dirty="0"/>
              <a:t> o Te Iwi Māori and Te </a:t>
            </a:r>
            <a:r>
              <a:rPr lang="en-NZ" sz="3200" dirty="0" err="1"/>
              <a:t>Paepae</a:t>
            </a:r>
            <a:r>
              <a:rPr lang="en-NZ" sz="3200" dirty="0"/>
              <a:t> Matua mo Rongoā still hover over their precious </a:t>
            </a:r>
            <a:r>
              <a:rPr lang="en-NZ" sz="3200" dirty="0" err="1"/>
              <a:t>pēpe</a:t>
            </a:r>
            <a:r>
              <a:rPr lang="en-NZ" sz="3200" dirty="0"/>
              <a:t>. </a:t>
            </a:r>
            <a:endParaRPr lang="en-NZ" sz="3200" dirty="0" smtClean="0"/>
          </a:p>
          <a:p>
            <a:endParaRPr lang="en-NZ" sz="3200" dirty="0"/>
          </a:p>
          <a:p>
            <a:r>
              <a:rPr lang="en-NZ" sz="3200" dirty="0" smtClean="0"/>
              <a:t>Like </a:t>
            </a:r>
            <a:r>
              <a:rPr lang="en-NZ" sz="3200" dirty="0"/>
              <a:t>all doting parents it will take time before they will be ready to let her fly solo. </a:t>
            </a:r>
          </a:p>
        </p:txBody>
      </p:sp>
      <p:pic>
        <p:nvPicPr>
          <p:cNvPr id="4" name="Picture 3" descr="00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0853" y="5238603"/>
            <a:ext cx="576064" cy="1296144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69810" y="1728459"/>
            <a:ext cx="8280920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NZ" sz="7200" dirty="0" smtClean="0"/>
              <a:t>Not an easy job by any means.  </a:t>
            </a:r>
          </a:p>
          <a:p>
            <a:endParaRPr lang="en-NZ" sz="3200" dirty="0"/>
          </a:p>
          <a:p>
            <a:endParaRPr lang="en-NZ" sz="3200" dirty="0" smtClean="0"/>
          </a:p>
        </p:txBody>
      </p:sp>
      <p:pic>
        <p:nvPicPr>
          <p:cNvPr id="3" name="Picture 2" descr="00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0853" y="5238603"/>
            <a:ext cx="576064" cy="1296144"/>
          </a:xfrm>
          <a:prstGeom prst="rect">
            <a:avLst/>
          </a:prstGeom>
          <a:noFill/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247184233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95736" y="2644169"/>
            <a:ext cx="397371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7200" dirty="0" err="1"/>
              <a:t>Awwww</a:t>
            </a:r>
            <a:r>
              <a:rPr lang="en-NZ" sz="7200" dirty="0"/>
              <a:t>!!</a:t>
            </a:r>
            <a:endParaRPr lang="en-NZ" sz="7200" dirty="0"/>
          </a:p>
        </p:txBody>
      </p:sp>
      <p:pic>
        <p:nvPicPr>
          <p:cNvPr id="3" name="Picture 2" descr="00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0853" y="5238603"/>
            <a:ext cx="576064" cy="1296144"/>
          </a:xfrm>
          <a:prstGeom prst="rect">
            <a:avLst/>
          </a:prstGeom>
          <a:noFill/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422218917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77172" y="1052736"/>
            <a:ext cx="828092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3200" dirty="0" smtClean="0"/>
              <a:t>And so 10 years of hard work culminated in the celebration of Rongoa, in all His magnificent diverse forms, at Tunohopu Marae in Rotorua last month. </a:t>
            </a:r>
          </a:p>
          <a:p>
            <a:endParaRPr lang="en-NZ" sz="3200" dirty="0"/>
          </a:p>
          <a:p>
            <a:r>
              <a:rPr lang="en-NZ" sz="3200" dirty="0" smtClean="0"/>
              <a:t>For four days 200 representatives from 10 rohe bathed in karakia, in korero, in waiata, in karanga, in katakata and </a:t>
            </a:r>
            <a:r>
              <a:rPr lang="en-NZ" sz="3200" dirty="0" err="1" smtClean="0"/>
              <a:t>whanaungatanga</a:t>
            </a:r>
            <a:r>
              <a:rPr lang="en-NZ" sz="3200" dirty="0" smtClean="0"/>
              <a:t>.</a:t>
            </a:r>
            <a:endParaRPr lang="en-NZ" sz="3200" dirty="0"/>
          </a:p>
          <a:p>
            <a:endParaRPr lang="en-NZ" sz="3200" dirty="0" smtClean="0"/>
          </a:p>
        </p:txBody>
      </p:sp>
      <p:pic>
        <p:nvPicPr>
          <p:cNvPr id="3" name="Picture 2" descr="00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0853" y="5238603"/>
            <a:ext cx="576064" cy="1296144"/>
          </a:xfrm>
          <a:prstGeom prst="rect">
            <a:avLst/>
          </a:prstGeom>
          <a:noFill/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160203909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77172" y="1412776"/>
            <a:ext cx="8280920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NZ" sz="7200" dirty="0" smtClean="0"/>
              <a:t>What more could you ask for in a rongoa hui?</a:t>
            </a:r>
            <a:endParaRPr lang="en-NZ" sz="7200" dirty="0"/>
          </a:p>
          <a:p>
            <a:endParaRPr lang="en-NZ" sz="3200" dirty="0" smtClean="0"/>
          </a:p>
        </p:txBody>
      </p:sp>
      <p:pic>
        <p:nvPicPr>
          <p:cNvPr id="3" name="Picture 2" descr="00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0853" y="5238603"/>
            <a:ext cx="576064" cy="1296144"/>
          </a:xfrm>
          <a:prstGeom prst="rect">
            <a:avLst/>
          </a:prstGeom>
          <a:noFill/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428719157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268760"/>
            <a:ext cx="8352928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i="1" dirty="0"/>
              <a:t> </a:t>
            </a:r>
            <a:endParaRPr lang="en-NZ" dirty="0"/>
          </a:p>
          <a:p>
            <a:pPr algn="ctr"/>
            <a:r>
              <a:rPr lang="en-NZ" sz="4400" dirty="0"/>
              <a:t>“</a:t>
            </a:r>
            <a:r>
              <a:rPr lang="en-NZ" sz="4400" dirty="0" err="1" smtClean="0"/>
              <a:t>Tū</a:t>
            </a:r>
            <a:r>
              <a:rPr lang="en-NZ" sz="4400" dirty="0" smtClean="0"/>
              <a:t> </a:t>
            </a:r>
            <a:r>
              <a:rPr lang="en-NZ" sz="4400" dirty="0"/>
              <a:t>mai ra e Te Kāhui Tāwharautanga </a:t>
            </a:r>
            <a:r>
              <a:rPr lang="en-NZ" sz="4400" dirty="0" smtClean="0"/>
              <a:t>mo </a:t>
            </a:r>
            <a:r>
              <a:rPr lang="en-NZ" sz="4400" dirty="0"/>
              <a:t>Ngā Rongoā </a:t>
            </a:r>
          </a:p>
          <a:p>
            <a:pPr algn="ctr"/>
            <a:r>
              <a:rPr lang="en-NZ" sz="4400" dirty="0"/>
              <a:t>hei whakaruruhau </a:t>
            </a:r>
            <a:r>
              <a:rPr lang="en-NZ" sz="4400" dirty="0" err="1"/>
              <a:t>mō</a:t>
            </a:r>
            <a:r>
              <a:rPr lang="en-NZ" sz="4400" dirty="0"/>
              <a:t> </a:t>
            </a:r>
            <a:r>
              <a:rPr lang="en-NZ" sz="4400" dirty="0" err="1"/>
              <a:t>ngā</a:t>
            </a:r>
            <a:r>
              <a:rPr lang="en-NZ" sz="4400" dirty="0"/>
              <a:t> Taonga Tuku Iho”</a:t>
            </a:r>
          </a:p>
          <a:p>
            <a:endParaRPr lang="en-NZ" dirty="0"/>
          </a:p>
        </p:txBody>
      </p:sp>
      <p:pic>
        <p:nvPicPr>
          <p:cNvPr id="4" name="Picture 3" descr="00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0853" y="5238603"/>
            <a:ext cx="576064" cy="1296144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692696"/>
            <a:ext cx="835292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200" i="1" dirty="0"/>
              <a:t> </a:t>
            </a:r>
            <a:endParaRPr lang="en-NZ" sz="3200" dirty="0"/>
          </a:p>
          <a:p>
            <a:r>
              <a:rPr lang="en-NZ" sz="3200" dirty="0" smtClean="0"/>
              <a:t>Thank you Aunty Olive for the many </a:t>
            </a:r>
          </a:p>
          <a:p>
            <a:r>
              <a:rPr lang="en-NZ" sz="3200" dirty="0" smtClean="0"/>
              <a:t>legacies you left behind for us </a:t>
            </a:r>
          </a:p>
          <a:p>
            <a:r>
              <a:rPr lang="en-NZ" sz="3200" dirty="0" smtClean="0"/>
              <a:t>on the awa and beyond.</a:t>
            </a:r>
          </a:p>
          <a:p>
            <a:endParaRPr lang="en-NZ" sz="3200" dirty="0"/>
          </a:p>
          <a:p>
            <a:r>
              <a:rPr lang="en-NZ" sz="3200" dirty="0" smtClean="0"/>
              <a:t>Moe mai ra!</a:t>
            </a:r>
            <a:endParaRPr lang="en-NZ" sz="3200" dirty="0"/>
          </a:p>
        </p:txBody>
      </p:sp>
      <p:pic>
        <p:nvPicPr>
          <p:cNvPr id="5" name="Picture 2" descr="C:\Users\admin\Desktop\101_888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7" y="2461009"/>
            <a:ext cx="3572484" cy="3992327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  <a:softEdge rad="317500"/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58503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1844824"/>
            <a:ext cx="741682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7200" dirty="0" smtClean="0"/>
              <a:t>And now the work begins.</a:t>
            </a:r>
            <a:endParaRPr lang="en-NZ" sz="7200" dirty="0" smtClean="0"/>
          </a:p>
        </p:txBody>
      </p:sp>
      <p:pic>
        <p:nvPicPr>
          <p:cNvPr id="4" name="Picture 3" descr="00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0853" y="5238603"/>
            <a:ext cx="576064" cy="1296144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844824"/>
            <a:ext cx="856895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200" baseline="30000" dirty="0"/>
              <a:t>1</a:t>
            </a:r>
            <a:r>
              <a:rPr lang="en-AU" sz="3200" dirty="0"/>
              <a:t> Authors prerogative (The male version of this </a:t>
            </a:r>
            <a:r>
              <a:rPr lang="en-AU" sz="3200" dirty="0" err="1"/>
              <a:t>pakiwaitara</a:t>
            </a:r>
            <a:r>
              <a:rPr lang="en-AU" sz="3200" dirty="0"/>
              <a:t> can be </a:t>
            </a:r>
            <a:r>
              <a:rPr lang="en-AU" sz="3200" dirty="0" smtClean="0"/>
              <a:t>simply attained </a:t>
            </a:r>
            <a:r>
              <a:rPr lang="en-AU" sz="3200" dirty="0"/>
              <a:t>by changing all reference to ‘she’ and ‘her’ to ‘he’ and ‘him’)   </a:t>
            </a:r>
            <a:r>
              <a:rPr lang="en-AU" sz="3200" dirty="0" smtClean="0"/>
              <a:t>	                                                      							</a:t>
            </a:r>
            <a:r>
              <a:rPr lang="en-AU" dirty="0" smtClean="0"/>
              <a:t>	</a:t>
            </a:r>
          </a:p>
          <a:p>
            <a:endParaRPr lang="en-AU" dirty="0"/>
          </a:p>
          <a:p>
            <a:r>
              <a:rPr lang="en-AU" dirty="0"/>
              <a:t>E</a:t>
            </a:r>
            <a:r>
              <a:rPr lang="en-AU" dirty="0" smtClean="0"/>
              <a:t>&amp;OE 								MNV </a:t>
            </a:r>
            <a:r>
              <a:rPr lang="en-AU" dirty="0" smtClean="0"/>
              <a:t>0213</a:t>
            </a:r>
            <a:endParaRPr lang="en-NZ" dirty="0"/>
          </a:p>
          <a:p>
            <a:r>
              <a:rPr lang="en-NZ" dirty="0"/>
              <a:t> </a:t>
            </a:r>
          </a:p>
          <a:p>
            <a:endParaRPr lang="en-NZ" dirty="0"/>
          </a:p>
        </p:txBody>
      </p:sp>
      <p:pic>
        <p:nvPicPr>
          <p:cNvPr id="4" name="Picture 3" descr="00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0853" y="5238603"/>
            <a:ext cx="576064" cy="1296144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7544" y="1916832"/>
            <a:ext cx="813690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200" dirty="0"/>
              <a:t>It has been a while </a:t>
            </a:r>
            <a:r>
              <a:rPr lang="en-NZ" sz="3200" dirty="0" smtClean="0"/>
              <a:t>too since Nga </a:t>
            </a:r>
            <a:r>
              <a:rPr lang="en-NZ" sz="3200" dirty="0" err="1"/>
              <a:t>Ringa</a:t>
            </a:r>
            <a:r>
              <a:rPr lang="en-NZ" sz="3200" dirty="0"/>
              <a:t> and Te </a:t>
            </a:r>
            <a:r>
              <a:rPr lang="en-NZ" sz="3200" dirty="0" err="1" smtClean="0"/>
              <a:t>Paepae</a:t>
            </a:r>
            <a:r>
              <a:rPr lang="en-NZ" sz="3200" dirty="0" smtClean="0"/>
              <a:t> were united. </a:t>
            </a:r>
            <a:r>
              <a:rPr lang="en-NZ" sz="3200" dirty="0"/>
              <a:t>A shotgun wedding it may have been but oh so many rewards. </a:t>
            </a:r>
          </a:p>
          <a:p>
            <a:r>
              <a:rPr lang="en-NZ" sz="3200" dirty="0"/>
              <a:t> </a:t>
            </a:r>
          </a:p>
        </p:txBody>
      </p:sp>
      <p:pic>
        <p:nvPicPr>
          <p:cNvPr id="5" name="Picture 4" descr="00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0853" y="5238603"/>
            <a:ext cx="576064" cy="1296144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3676" y="2132856"/>
            <a:ext cx="828092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200" dirty="0" err="1" smtClean="0"/>
              <a:t>Aaaah</a:t>
            </a:r>
            <a:r>
              <a:rPr lang="en-NZ" sz="3200" dirty="0" smtClean="0"/>
              <a:t> rewarding </a:t>
            </a:r>
            <a:r>
              <a:rPr lang="en-NZ" sz="3200" dirty="0"/>
              <a:t>it may </a:t>
            </a:r>
            <a:r>
              <a:rPr lang="en-NZ" sz="3200" dirty="0" smtClean="0"/>
              <a:t>be </a:t>
            </a:r>
            <a:r>
              <a:rPr lang="en-NZ" sz="3200" dirty="0"/>
              <a:t>but it hasn’t been an easy year.  </a:t>
            </a:r>
            <a:endParaRPr lang="en-NZ" sz="3200" dirty="0" smtClean="0"/>
          </a:p>
          <a:p>
            <a:endParaRPr lang="en-NZ" sz="3200" dirty="0"/>
          </a:p>
          <a:p>
            <a:r>
              <a:rPr lang="en-NZ" sz="3200" dirty="0" smtClean="0"/>
              <a:t>So </a:t>
            </a:r>
            <a:r>
              <a:rPr lang="en-NZ" sz="3200" dirty="0"/>
              <a:t>many things to do….. so little time… </a:t>
            </a:r>
          </a:p>
        </p:txBody>
      </p:sp>
      <p:pic>
        <p:nvPicPr>
          <p:cNvPr id="4" name="Picture 3" descr="00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0853" y="5238603"/>
            <a:ext cx="576064" cy="1296144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2201962"/>
            <a:ext cx="799288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200" dirty="0"/>
              <a:t>Finding the right warriors in whom to place her trust has been an exciting journey.</a:t>
            </a:r>
          </a:p>
        </p:txBody>
      </p:sp>
      <p:pic>
        <p:nvPicPr>
          <p:cNvPr id="4" name="Picture 3" descr="00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0853" y="5238603"/>
            <a:ext cx="576064" cy="1296144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1412776"/>
            <a:ext cx="806489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200" dirty="0"/>
              <a:t>For six </a:t>
            </a:r>
            <a:r>
              <a:rPr lang="en-NZ" sz="3200" dirty="0" err="1" smtClean="0"/>
              <a:t>looooong</a:t>
            </a:r>
            <a:r>
              <a:rPr lang="en-NZ" sz="3200" dirty="0" smtClean="0"/>
              <a:t> months </a:t>
            </a:r>
            <a:r>
              <a:rPr lang="en-NZ" sz="3200" dirty="0"/>
              <a:t>iwi across the motu from </a:t>
            </a:r>
            <a:r>
              <a:rPr lang="en-NZ" sz="3200" dirty="0" smtClean="0"/>
              <a:t>Nga </a:t>
            </a:r>
            <a:r>
              <a:rPr lang="en-NZ" sz="3200" dirty="0"/>
              <a:t>Puhi Nui Tonu in the far north to Ngai Tahu / Kai Tahu in the Bluff deliberated, discussed, debated even disputed the need to convene election hui to find the right whanau to nurture, protect and help </a:t>
            </a:r>
            <a:r>
              <a:rPr lang="en-NZ" sz="3200" dirty="0" smtClean="0"/>
              <a:t>her grow</a:t>
            </a:r>
            <a:r>
              <a:rPr lang="en-NZ" sz="3200" dirty="0"/>
              <a:t>.  </a:t>
            </a:r>
            <a:endParaRPr lang="en-NZ" sz="3200" dirty="0" smtClean="0"/>
          </a:p>
          <a:p>
            <a:endParaRPr lang="en-NZ" sz="3200" dirty="0"/>
          </a:p>
        </p:txBody>
      </p:sp>
      <p:pic>
        <p:nvPicPr>
          <p:cNvPr id="3" name="Picture 2" descr="00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0853" y="5238603"/>
            <a:ext cx="576064" cy="1296144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27584" y="2132856"/>
            <a:ext cx="712879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3200" dirty="0" err="1" smtClean="0"/>
              <a:t>Kaore</a:t>
            </a:r>
            <a:r>
              <a:rPr lang="en-NZ" sz="3200" dirty="0" smtClean="0"/>
              <a:t> e kore during </a:t>
            </a:r>
            <a:r>
              <a:rPr lang="en-NZ" sz="3200" dirty="0"/>
              <a:t>those six </a:t>
            </a:r>
            <a:r>
              <a:rPr lang="en-NZ" sz="3200" dirty="0" err="1" smtClean="0"/>
              <a:t>looooong</a:t>
            </a:r>
            <a:r>
              <a:rPr lang="en-NZ" sz="3200" dirty="0" smtClean="0"/>
              <a:t> months</a:t>
            </a:r>
            <a:r>
              <a:rPr lang="en-NZ" sz="3200" dirty="0"/>
              <a:t>, many, many marae </a:t>
            </a:r>
            <a:r>
              <a:rPr lang="en-NZ" sz="3200" dirty="0" smtClean="0"/>
              <a:t>throughout the motu came </a:t>
            </a:r>
            <a:r>
              <a:rPr lang="en-NZ" sz="3200" dirty="0"/>
              <a:t>alive in the name of Te Kāhui Tāwharautanga mo Ngā Rongoā.</a:t>
            </a:r>
            <a:endParaRPr lang="en-NZ" sz="3200" dirty="0"/>
          </a:p>
        </p:txBody>
      </p:sp>
      <p:pic>
        <p:nvPicPr>
          <p:cNvPr id="3" name="Picture 2" descr="00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0853" y="5238603"/>
            <a:ext cx="576064" cy="1296144"/>
          </a:xfrm>
          <a:prstGeom prst="rect">
            <a:avLst/>
          </a:prstGeom>
          <a:noFill/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102998459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1772816"/>
            <a:ext cx="828092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200" b="1" dirty="0" smtClean="0"/>
              <a:t>Nga </a:t>
            </a:r>
            <a:r>
              <a:rPr lang="en-NZ" sz="3200" b="1" dirty="0"/>
              <a:t>Puhi Nui</a:t>
            </a:r>
            <a:r>
              <a:rPr lang="en-NZ" sz="3200" dirty="0"/>
              <a:t> </a:t>
            </a:r>
            <a:r>
              <a:rPr lang="en-NZ" sz="3200" b="1" dirty="0"/>
              <a:t>Tonu</a:t>
            </a:r>
            <a:r>
              <a:rPr lang="en-NZ" sz="3200" dirty="0"/>
              <a:t> sent two of their finest warriors, Te Iwi </a:t>
            </a:r>
            <a:r>
              <a:rPr lang="en-NZ" sz="3200" dirty="0" err="1"/>
              <a:t>Puihi</a:t>
            </a:r>
            <a:r>
              <a:rPr lang="en-NZ" sz="3200" dirty="0"/>
              <a:t> </a:t>
            </a:r>
            <a:r>
              <a:rPr lang="en-NZ" sz="3200" dirty="0" smtClean="0"/>
              <a:t>Tipene (Percy to us) and </a:t>
            </a:r>
            <a:r>
              <a:rPr lang="en-NZ" sz="3200" dirty="0"/>
              <a:t>Tohe Ashby. </a:t>
            </a:r>
            <a:endParaRPr lang="en-NZ" sz="3200" dirty="0" smtClean="0"/>
          </a:p>
          <a:p>
            <a:endParaRPr lang="en-NZ" sz="3200" dirty="0"/>
          </a:p>
          <a:p>
            <a:r>
              <a:rPr lang="en-NZ" sz="3200" dirty="0" smtClean="0"/>
              <a:t>Not </a:t>
            </a:r>
            <a:r>
              <a:rPr lang="en-NZ" sz="3200" dirty="0"/>
              <a:t>to be outdone </a:t>
            </a:r>
            <a:r>
              <a:rPr lang="en-NZ" sz="3200" b="1" dirty="0" smtClean="0"/>
              <a:t>Tainui</a:t>
            </a:r>
            <a:r>
              <a:rPr lang="en-NZ" sz="3200" dirty="0" smtClean="0"/>
              <a:t> </a:t>
            </a:r>
            <a:r>
              <a:rPr lang="en-NZ" sz="3200" dirty="0"/>
              <a:t>sent Robert </a:t>
            </a:r>
            <a:r>
              <a:rPr lang="en-NZ" sz="3200" dirty="0" err="1"/>
              <a:t>Wehipeihana</a:t>
            </a:r>
            <a:r>
              <a:rPr lang="en-NZ" sz="3200" dirty="0"/>
              <a:t> and Carl </a:t>
            </a:r>
            <a:r>
              <a:rPr lang="en-NZ" sz="3200" dirty="0" err="1"/>
              <a:t>Hakaria</a:t>
            </a:r>
            <a:r>
              <a:rPr lang="en-NZ" sz="3200" dirty="0"/>
              <a:t> and </a:t>
            </a:r>
            <a:r>
              <a:rPr lang="en-NZ" sz="3200" b="1" dirty="0"/>
              <a:t>Te Tairawhiti </a:t>
            </a:r>
            <a:r>
              <a:rPr lang="en-NZ" sz="3200" dirty="0"/>
              <a:t>sent Albie Stewart and Huhana </a:t>
            </a:r>
            <a:r>
              <a:rPr lang="en-NZ" sz="3200" dirty="0" smtClean="0"/>
              <a:t>Rokx-Potae to champion her cause. </a:t>
            </a:r>
            <a:endParaRPr lang="en-NZ" dirty="0"/>
          </a:p>
        </p:txBody>
      </p:sp>
      <p:pic>
        <p:nvPicPr>
          <p:cNvPr id="4" name="Picture 3" descr="00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0853" y="5238603"/>
            <a:ext cx="576064" cy="1296144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734</TotalTime>
  <Words>1023</Words>
  <Application>Microsoft Office PowerPoint</Application>
  <PresentationFormat>On-screen Show (4:3)</PresentationFormat>
  <Paragraphs>86</Paragraphs>
  <Slides>37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Marilyn</dc:creator>
  <cp:lastModifiedBy>admin</cp:lastModifiedBy>
  <cp:revision>27</cp:revision>
  <dcterms:created xsi:type="dcterms:W3CDTF">2012-02-16T10:04:29Z</dcterms:created>
  <dcterms:modified xsi:type="dcterms:W3CDTF">2013-02-20T00:43:57Z</dcterms:modified>
</cp:coreProperties>
</file>